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rels" ContentType="application/vnd.openxmlformats-package.relationships+xml"/>
  <Default Extension="tif" ContentType="image/tif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6"/>
  </p:normalViewPr>
  <p:slideViewPr>
    <p:cSldViewPr snapToGrid="0" snapToObjects="1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E1F8C-7D74-9E48-8394-A151ADCE260E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BB9C6-4F85-B94E-886C-773EBC192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BB9C6-4F85-B94E-886C-773EBC192D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3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8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2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6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8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5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E4864-0E55-DC40-A635-A3C6CD5AD728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E8A18-23EA-3042-BDF7-5E21F96F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"/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7.tif"/><Relationship Id="rId8" Type="http://schemas.openxmlformats.org/officeDocument/2006/relationships/image" Target="../media/image38.tif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5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8" Type="http://schemas.openxmlformats.org/officeDocument/2006/relationships/image" Target="../media/image14.png"/><Relationship Id="rId9" Type="http://schemas.openxmlformats.org/officeDocument/2006/relationships/image" Target="../media/image12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Motion Corrected CS MRI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Haris Jeelani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 Accuracy using center of k-Space.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Get rid of high frequency noise that is found on the periphery of k-Space by cropping the center of k-Space.</a:t>
            </a:r>
          </a:p>
          <a:p>
            <a:endParaRPr lang="en-US" dirty="0" smtClean="0"/>
          </a:p>
          <a:p>
            <a:r>
              <a:rPr lang="en-US" dirty="0" smtClean="0"/>
              <a:t>We can still preserve most of the information even after doing that.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center of k-Space to estimate the phase shifts but apply these phase shifts to whole k-Space after estimation.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89" y="2972805"/>
            <a:ext cx="2729717" cy="2305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06" y="2868629"/>
            <a:ext cx="3175365" cy="2606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8" y="2972804"/>
            <a:ext cx="2776128" cy="22242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95635" y="6488668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Results  &gt;&gt;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67" y="17969"/>
            <a:ext cx="2037467" cy="20529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flipH="1">
            <a:off x="143700" y="2064482"/>
            <a:ext cx="3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flipH="1">
            <a:off x="174762" y="3565476"/>
            <a:ext cx="3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9" name="TextBox 28"/>
          <p:cNvSpPr txBox="1"/>
          <p:nvPr/>
        </p:nvSpPr>
        <p:spPr>
          <a:xfrm flipH="1">
            <a:off x="147525" y="5760246"/>
            <a:ext cx="3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0" name="TextBox 29"/>
          <p:cNvSpPr txBox="1"/>
          <p:nvPr/>
        </p:nvSpPr>
        <p:spPr>
          <a:xfrm flipH="1">
            <a:off x="159848" y="4278945"/>
            <a:ext cx="3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31" name="TextBox 30"/>
          <p:cNvSpPr txBox="1"/>
          <p:nvPr/>
        </p:nvSpPr>
        <p:spPr>
          <a:xfrm flipH="1">
            <a:off x="2219888" y="321980"/>
            <a:ext cx="3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2261452" y="1409310"/>
            <a:ext cx="3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33" name="TextBox 32"/>
          <p:cNvSpPr txBox="1"/>
          <p:nvPr/>
        </p:nvSpPr>
        <p:spPr>
          <a:xfrm flipH="1">
            <a:off x="2611221" y="971833"/>
            <a:ext cx="3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34" name="TextBox 33"/>
          <p:cNvSpPr txBox="1"/>
          <p:nvPr/>
        </p:nvSpPr>
        <p:spPr>
          <a:xfrm flipH="1">
            <a:off x="1644923" y="957978"/>
            <a:ext cx="3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60" y="2149044"/>
            <a:ext cx="1830514" cy="17301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34" y="2149045"/>
            <a:ext cx="1871155" cy="173019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93" y="4334513"/>
            <a:ext cx="1830514" cy="171398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102" y="4329621"/>
            <a:ext cx="1873220" cy="17188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15748" y="3895830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25412" y="6126587"/>
            <a:ext cx="181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Motion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322102" y="5988087"/>
            <a:ext cx="1907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k-Space motion estimation &amp; compensation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577504" y="5077327"/>
            <a:ext cx="290194" cy="7203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756198" y="4346751"/>
            <a:ext cx="317903" cy="1020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61067" y="5292428"/>
            <a:ext cx="292687" cy="97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14083" y="2386310"/>
            <a:ext cx="290194" cy="7203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1073453" y="3394359"/>
            <a:ext cx="187614" cy="1570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85" y="339111"/>
            <a:ext cx="2243573" cy="223941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57" y="3317427"/>
            <a:ext cx="2229718" cy="22394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155280" y="5760246"/>
            <a:ext cx="208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k-Space motion estimation &amp; compensation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987422" y="2624369"/>
            <a:ext cx="25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With </a:t>
            </a:r>
            <a:r>
              <a:rPr lang="en-US" smtClean="0"/>
              <a:t>Motion (1 frame)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7010" y="2209293"/>
            <a:ext cx="1445917" cy="143558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0593" y="2209293"/>
            <a:ext cx="1282302" cy="14345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4784" y="4368668"/>
            <a:ext cx="1297216" cy="162956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7010" y="4366822"/>
            <a:ext cx="1439190" cy="1629561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9034327" y="5996383"/>
            <a:ext cx="1895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Dr. Michael Salerno (BME)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93884" y="3682233"/>
            <a:ext cx="145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Dr. Yang Yang (BME) 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10787993" y="6024958"/>
            <a:ext cx="1515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Dr. </a:t>
            </a:r>
            <a:r>
              <a:rPr lang="en-US" sz="1600" dirty="0" smtClean="0"/>
              <a:t>D. S. Weller </a:t>
            </a:r>
            <a:r>
              <a:rPr lang="en-US" sz="1600" dirty="0"/>
              <a:t>(ECE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9287208" y="3680387"/>
            <a:ext cx="145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Haris Jeelani (EE) </a:t>
            </a:r>
            <a:endParaRPr lang="en-US" sz="1600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457093" y="4197869"/>
            <a:ext cx="3738229" cy="1444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22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5617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Magnetic Resonance Imaging </a:t>
            </a:r>
            <a:r>
              <a:rPr lang="en-US" dirty="0"/>
              <a:t>scans are a non-invasive and painless </a:t>
            </a:r>
            <a:r>
              <a:rPr lang="en-US" dirty="0" smtClean="0"/>
              <a:t>procedures.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Unlike </a:t>
            </a:r>
            <a:r>
              <a:rPr lang="en-US" dirty="0" smtClean="0"/>
              <a:t>X-rays and CT scan MRI </a:t>
            </a:r>
            <a:r>
              <a:rPr lang="en-US" dirty="0"/>
              <a:t>does not use ionizing radiation (which is potentially harmful to the patient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Uses powerful magnetic fields to encode the frequency and phase of the </a:t>
            </a:r>
            <a:r>
              <a:rPr lang="en-US" dirty="0"/>
              <a:t>water </a:t>
            </a:r>
            <a:r>
              <a:rPr lang="en-US" dirty="0" smtClean="0"/>
              <a:t>molecules in body.</a:t>
            </a:r>
          </a:p>
          <a:p>
            <a:endParaRPr lang="en-US" dirty="0"/>
          </a:p>
          <a:p>
            <a:r>
              <a:rPr lang="en-US" dirty="0" smtClean="0"/>
              <a:t>Popular for Brain Imaging. We work on Cardiac MRI: </a:t>
            </a:r>
            <a:r>
              <a:rPr lang="en-US" i="1" dirty="0" smtClean="0"/>
              <a:t>improve resolution and remove motion.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6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211" y="540289"/>
            <a:ext cx="10515600" cy="1325563"/>
          </a:xfrm>
        </p:spPr>
        <p:txBody>
          <a:bodyPr/>
          <a:lstStyle/>
          <a:p>
            <a:r>
              <a:rPr lang="en-US" dirty="0" smtClean="0"/>
              <a:t>More than 10 years ago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65473" cy="4351338"/>
          </a:xfrm>
        </p:spPr>
        <p:txBody>
          <a:bodyPr/>
          <a:lstStyle/>
          <a:p>
            <a:r>
              <a:rPr lang="en-US" smtClean="0"/>
              <a:t>Uniform Sampling.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Recon is very fast.</a:t>
            </a:r>
          </a:p>
          <a:p>
            <a:endParaRPr lang="en-US" dirty="0" smtClean="0"/>
          </a:p>
          <a:p>
            <a:r>
              <a:rPr lang="en-US" dirty="0"/>
              <a:t>Major Drawback: </a:t>
            </a:r>
            <a:r>
              <a:rPr lang="en-US" dirty="0" smtClean="0"/>
              <a:t>Acquisition is     very slow.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27981" y="1992463"/>
            <a:ext cx="2008577" cy="2079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827981" y="2186442"/>
            <a:ext cx="2008579" cy="1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827979" y="2499551"/>
            <a:ext cx="2008579" cy="1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20715" y="2812660"/>
            <a:ext cx="2008579" cy="1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27979" y="3125768"/>
            <a:ext cx="2008579" cy="1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820714" y="3438875"/>
            <a:ext cx="2008579" cy="1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27979" y="3751982"/>
            <a:ext cx="2008579" cy="1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20713" y="4072282"/>
            <a:ext cx="2008579" cy="1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08353" y="1609218"/>
            <a:ext cx="20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Frequency Encoding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3628344" y="3084084"/>
            <a:ext cx="188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Encoding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13" y="4633539"/>
            <a:ext cx="2015845" cy="18420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68" y="1978551"/>
            <a:ext cx="2220043" cy="20937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44591" y="6483350"/>
            <a:ext cx="292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Ref: H. Jung (k-</a:t>
            </a:r>
            <a:r>
              <a:rPr lang="en-US" dirty="0" err="1" smtClean="0"/>
              <a:t>tFOCUSS</a:t>
            </a:r>
            <a:r>
              <a:rPr lang="en-US" dirty="0" smtClean="0"/>
              <a:t> data)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009977" y="3032372"/>
            <a:ext cx="1241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61836" y="6488668"/>
            <a:ext cx="108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Abs value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47547" y="3154112"/>
            <a:ext cx="57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ifft2</a:t>
            </a:r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730256" y="4141304"/>
            <a:ext cx="0" cy="43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919568" y="2186442"/>
            <a:ext cx="166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(After repeating for all frames)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acquire </a:t>
            </a:r>
            <a:r>
              <a:rPr lang="en-US" dirty="0" smtClean="0"/>
              <a:t>less </a:t>
            </a:r>
            <a:r>
              <a:rPr lang="en-US" dirty="0" smtClean="0"/>
              <a:t>data by skipping lines to speed up the acquisition.</a:t>
            </a:r>
          </a:p>
          <a:p>
            <a:r>
              <a:rPr lang="en-US" dirty="0" smtClean="0"/>
              <a:t>Aliasing: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83" y="2508288"/>
            <a:ext cx="3803612" cy="36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04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Compressed Sensing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8768" y="3200399"/>
            <a:ext cx="1073231" cy="1423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248" y="1842798"/>
            <a:ext cx="1705671" cy="1357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768" y="1842798"/>
            <a:ext cx="1087341" cy="1387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247" y="3200398"/>
            <a:ext cx="1682522" cy="14232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36247" y="4780875"/>
            <a:ext cx="2803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(clockwise from top right) Emmanuel Candès, Justin Romberg, </a:t>
            </a:r>
            <a:r>
              <a:rPr lang="en-US" dirty="0" smtClean="0"/>
              <a:t>David </a:t>
            </a:r>
            <a:r>
              <a:rPr lang="en-US" dirty="0" err="1" smtClean="0"/>
              <a:t>Donoho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de-DE" dirty="0" smtClean="0"/>
              <a:t>Terence Rao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207170"/>
            <a:ext cx="812738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No need to use Nyquist sampling if the signal is </a:t>
            </a:r>
            <a:r>
              <a:rPr lang="en-US" sz="2400" i="1" u="sng" dirty="0" smtClean="0"/>
              <a:t>sparse</a:t>
            </a:r>
            <a:r>
              <a:rPr lang="en-US" sz="2400" dirty="0" smtClean="0"/>
              <a:t> in the representation basis that is </a:t>
            </a:r>
            <a:r>
              <a:rPr lang="en-US" sz="2400" i="1" u="sng" dirty="0" smtClean="0"/>
              <a:t>incoherent</a:t>
            </a:r>
            <a:r>
              <a:rPr lang="en-US" sz="2400" dirty="0" smtClean="0"/>
              <a:t> with the sensing basis.[Picture in next slide</a:t>
            </a:r>
            <a:r>
              <a:rPr lang="en-US" sz="2400" dirty="0" smtClean="0"/>
              <a:t>].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i="1" u="sng" dirty="0"/>
              <a:t>Random Sampling </a:t>
            </a:r>
            <a:r>
              <a:rPr lang="en-US" sz="2400" dirty="0"/>
              <a:t>(non uniform works too) helps satisfy the Restricted Isometry Property [will not be discussed] of CS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MRI signal can be sparse in different domains, </a:t>
            </a:r>
            <a:r>
              <a:rPr lang="en-US" sz="2400" dirty="0" err="1" smtClean="0"/>
              <a:t>Eg</a:t>
            </a:r>
            <a:r>
              <a:rPr lang="en-US" sz="2400" dirty="0" smtClean="0"/>
              <a:t>: Total </a:t>
            </a:r>
            <a:r>
              <a:rPr lang="en-US" sz="2400" dirty="0" smtClean="0"/>
              <a:t>Variation. 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So, </a:t>
            </a:r>
            <a:r>
              <a:rPr lang="en-US" sz="2400" dirty="0"/>
              <a:t>f</a:t>
            </a:r>
            <a:r>
              <a:rPr lang="en-US" sz="2400" dirty="0" smtClean="0"/>
              <a:t>ix Total Variation </a:t>
            </a:r>
            <a:r>
              <a:rPr lang="en-US" sz="2400" dirty="0" smtClean="0"/>
              <a:t>as your representation basis and sense randomly in k-Space (Fourier</a:t>
            </a:r>
            <a:r>
              <a:rPr lang="en-US" sz="2400" dirty="0" smtClean="0"/>
              <a:t>) to make compressed sensing work for MRI.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Representation of </a:t>
            </a:r>
            <a:r>
              <a:rPr lang="en-US" dirty="0" smtClean="0"/>
              <a:t>CS-MRI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083340"/>
              </p:ext>
            </p:extLst>
          </p:nvPr>
        </p:nvGraphicFramePr>
        <p:xfrm>
          <a:off x="1900517" y="2091813"/>
          <a:ext cx="29135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5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877671" y="2091813"/>
            <a:ext cx="2030505" cy="1538893"/>
          </a:xfrm>
          <a:prstGeom prst="rect">
            <a:avLst/>
          </a:prstGeom>
          <a:pattFill prst="dotGrid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∫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57801" y="2115742"/>
            <a:ext cx="2030505" cy="2224693"/>
          </a:xfrm>
          <a:prstGeom prst="rect">
            <a:avLst/>
          </a:prstGeom>
          <a:pattFill prst="lgGrid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91718" y="2091814"/>
            <a:ext cx="2070847" cy="2248621"/>
          </a:xfrm>
          <a:prstGeom prst="rect">
            <a:avLst/>
          </a:prstGeom>
          <a:pattFill prst="dotGrid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7108040"/>
              </p:ext>
            </p:extLst>
          </p:nvPr>
        </p:nvGraphicFramePr>
        <p:xfrm>
          <a:off x="10213937" y="2091813"/>
          <a:ext cx="23308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83"/>
              </a:tblGrid>
              <a:tr h="3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3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</a:tr>
              <a:tr h="3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35941" y="2233328"/>
                <a:ext cx="1860178" cy="1200329"/>
              </a:xfrm>
              <a:prstGeom prst="rect">
                <a:avLst/>
              </a:prstGeom>
              <a:pattFill prst="dotGrid">
                <a:fgClr>
                  <a:schemeClr val="accent6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𝑹</m:t>
                      </m:r>
                    </m:oMath>
                  </m:oMathPara>
                </a14:m>
                <a:endParaRPr lang="en-US" b="1" dirty="0" smtClean="0"/>
              </a:p>
              <a:p>
                <a:pPr algn="ctr"/>
                <a:r>
                  <a:rPr lang="en-US" dirty="0" smtClean="0"/>
                  <a:t>Matrix that </a:t>
                </a:r>
                <a:r>
                  <a:rPr lang="en-US" i="1" dirty="0" smtClean="0"/>
                  <a:t>spirally </a:t>
                </a:r>
                <a:r>
                  <a:rPr lang="en-US" dirty="0" smtClean="0"/>
                  <a:t>selects the samples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941" y="2233328"/>
                <a:ext cx="1860178" cy="1200329"/>
              </a:xfrm>
              <a:prstGeom prst="rect">
                <a:avLst/>
              </a:prstGeom>
              <a:blipFill rotWithShape="0">
                <a:blip r:embed="rId3"/>
                <a:stretch>
                  <a:fillRect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284694" y="2513343"/>
                <a:ext cx="2030505" cy="9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 smtClean="0"/>
              </a:p>
              <a:p>
                <a:pPr algn="ctr"/>
                <a:r>
                  <a:rPr lang="en-US" dirty="0" smtClean="0"/>
                  <a:t>Fourier </a:t>
                </a:r>
                <a:r>
                  <a:rPr lang="en-US" dirty="0" smtClean="0"/>
                  <a:t>Domain</a:t>
                </a:r>
              </a:p>
              <a:p>
                <a:pPr algn="ctr"/>
                <a:r>
                  <a:rPr lang="en-US" dirty="0" smtClean="0"/>
                  <a:t>(Sensing Basis)</a:t>
                </a:r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694" y="2513343"/>
                <a:ext cx="2030505" cy="929550"/>
              </a:xfrm>
              <a:prstGeom prst="rect">
                <a:avLst/>
              </a:prstGeom>
              <a:blipFill rotWithShape="0">
                <a:blip r:embed="rId4"/>
                <a:stretch>
                  <a:fillRect b="-9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616865" y="2513342"/>
            <a:ext cx="2119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   Temporal TV</a:t>
            </a:r>
            <a:r>
              <a:rPr lang="en-US" dirty="0" smtClean="0"/>
              <a:t>   </a:t>
            </a:r>
            <a:r>
              <a:rPr lang="en-US" dirty="0" smtClean="0"/>
              <a:t>Total </a:t>
            </a:r>
            <a:r>
              <a:rPr lang="en-US" dirty="0" smtClean="0"/>
              <a:t>Variation Domain</a:t>
            </a:r>
          </a:p>
          <a:p>
            <a:pPr algn="ctr"/>
            <a:r>
              <a:rPr lang="en-US" dirty="0" smtClean="0"/>
              <a:t>(Representation Basis)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0164632" y="1690688"/>
                <a:ext cx="2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632" y="1690688"/>
                <a:ext cx="28238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887070" y="1690688"/>
                <a:ext cx="2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070" y="1690688"/>
                <a:ext cx="282388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1304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781736" y="3575173"/>
                <a:ext cx="2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x</m:t>
                      </m:r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736" y="3575173"/>
                <a:ext cx="282388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1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2838226" y="3654528"/>
                <a:ext cx="1957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x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1" i="1" smtClean="0">
                          <a:latin typeface="Cambria Math" charset="0"/>
                        </a:rPr>
                        <m:t>𝒎</m:t>
                      </m:r>
                      <m:r>
                        <a:rPr lang="en-US" b="1" i="1" smtClean="0">
                          <a:latin typeface="Cambria Math" charset="0"/>
                        </a:rPr>
                        <m:t>≪</m:t>
                      </m:r>
                      <m:r>
                        <a:rPr lang="en-US" b="1" i="1" smtClean="0">
                          <a:latin typeface="Cambria Math" charset="0"/>
                        </a:rPr>
                        <m:t>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26" y="3654528"/>
                <a:ext cx="195789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968253" y="4320585"/>
                <a:ext cx="2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x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253" y="4320585"/>
                <a:ext cx="282388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444753" y="4320585"/>
                <a:ext cx="2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x</m:t>
                      </m:r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753" y="4320585"/>
                <a:ext cx="282388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85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0131015" y="4286373"/>
                <a:ext cx="2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x</m:t>
                      </m:r>
                      <m:r>
                        <a:rPr lang="en-US" b="0" i="0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015" y="4286373"/>
                <a:ext cx="2823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9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348529" y="2648826"/>
                <a:ext cx="354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529" y="2648826"/>
                <a:ext cx="354330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4907784" y="2698009"/>
                <a:ext cx="354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84" y="2698009"/>
                <a:ext cx="354330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288306" y="2755688"/>
                <a:ext cx="354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06" y="2755688"/>
                <a:ext cx="354330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9784754" y="2803864"/>
                <a:ext cx="354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754" y="2803864"/>
                <a:ext cx="35433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1249681" y="3776319"/>
            <a:ext cx="450253" cy="42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0447020" y="4640391"/>
            <a:ext cx="334833" cy="46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8525" y="4160729"/>
            <a:ext cx="2050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Measurements from </a:t>
            </a:r>
            <a:r>
              <a:rPr lang="en-US" dirty="0" smtClean="0"/>
              <a:t>the scanner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447020" y="5103674"/>
            <a:ext cx="1492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Signal that we have to recover. (Take Inverse TV to see the actual image).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8524" y="4765395"/>
            <a:ext cx="2953927" cy="1835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4488337" y="5438558"/>
                <a:ext cx="4292394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s</m:t>
                          </m:r>
                          <m: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t</m:t>
                          </m:r>
                          <m: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−(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𝑅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𝑇𝑇𝑉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𝜖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337" y="5438558"/>
                <a:ext cx="4292394" cy="380361"/>
              </a:xfrm>
              <a:prstGeom prst="rect">
                <a:avLst/>
              </a:prstGeom>
              <a:blipFill rotWithShape="0">
                <a:blip r:embed="rId17"/>
                <a:stretch>
                  <a:fillRect l="-710" t="-98413" r="-284" b="-10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0" y="6560785"/>
            <a:ext cx="4302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Thanks to </a:t>
            </a:r>
            <a:r>
              <a:rPr lang="en-US" sz="1600" i="1" dirty="0" smtClean="0"/>
              <a:t>Dr. Yang</a:t>
            </a:r>
            <a:r>
              <a:rPr lang="en-US" sz="1600" dirty="0" smtClean="0"/>
              <a:t> and </a:t>
            </a:r>
            <a:r>
              <a:rPr lang="en-US" sz="1600" i="1" dirty="0" smtClean="0"/>
              <a:t>Dr. Salerno</a:t>
            </a:r>
            <a:r>
              <a:rPr lang="en-US" sz="1600" dirty="0" smtClean="0"/>
              <a:t> for the data.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252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354519" cy="9659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Motion in MRI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94131"/>
                <a:ext cx="7148333" cy="50613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We use temporal TV because there is redundancy along the temporal direction in cardiac MRI. Thus can lead to sparsity.</a:t>
                </a:r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When the object moves over time the redundancy decreases.</a:t>
                </a:r>
              </a:p>
              <a:p>
                <a:endParaRPr lang="en-US" dirty="0" smtClean="0"/>
              </a:p>
              <a:p>
                <a:r>
                  <a:rPr lang="en-US" dirty="0"/>
                  <a:t>This causes a blur in the image, especially near the </a:t>
                </a:r>
                <a:r>
                  <a:rPr lang="en-US" dirty="0" smtClean="0"/>
                  <a:t>boundaries and heart wall.</a:t>
                </a:r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𝑇𝑒𝑚𝑝𝑜𝑟𝑎𝑙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𝑇𝑉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mr-IN" sz="2200" dirty="0" smtClean="0"/>
                  <a:t>–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200" dirty="0" smtClean="0"/>
                  <a:t> frame as a function of pixel values </a:t>
                </a:r>
                <a:r>
                  <a:rPr lang="mr-IN" sz="2200" dirty="0" smtClean="0"/>
                  <a:t>–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       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94131"/>
                <a:ext cx="7148333" cy="5061312"/>
              </a:xfrm>
              <a:blipFill rotWithShape="0">
                <a:blip r:embed="rId2"/>
                <a:stretch>
                  <a:fillRect l="-1279" t="-2530" r="-938" b="-1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135" y="1594131"/>
            <a:ext cx="4094865" cy="41029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426107" y="5073849"/>
                <a:ext cx="2639633" cy="787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𝑓𝑟𝑎𝑚𝑒𝑠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107" y="5073849"/>
                <a:ext cx="2639633" cy="787203"/>
              </a:xfrm>
              <a:prstGeom prst="rect">
                <a:avLst/>
              </a:prstGeom>
              <a:blipFill rotWithShape="0">
                <a:blip r:embed="rId4"/>
                <a:stretch>
                  <a:fillRect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2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81" y="340231"/>
            <a:ext cx="10515600" cy="1325563"/>
          </a:xfrm>
        </p:spPr>
        <p:txBody>
          <a:bodyPr/>
          <a:lstStyle/>
          <a:p>
            <a:r>
              <a:rPr lang="en-US" dirty="0" smtClean="0"/>
              <a:t>Phase Shift </a:t>
            </a:r>
            <a:r>
              <a:rPr lang="en-US" dirty="0" smtClean="0"/>
              <a:t>Property </a:t>
            </a:r>
            <a:r>
              <a:rPr lang="en-US" sz="2000" dirty="0" smtClean="0"/>
              <a:t>(very cool)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034987" cy="409366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769" y="1688956"/>
            <a:ext cx="4667067" cy="42124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81" y="5769079"/>
            <a:ext cx="1334881" cy="107364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635611" y="5798722"/>
            <a:ext cx="572970" cy="33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19316" y="5855130"/>
            <a:ext cx="539549" cy="338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503043" y="6218398"/>
                <a:ext cx="3265990" cy="59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charset="0"/>
                          </a:rPr>
                          <m:t>∗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2∗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∗(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40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256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256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043" y="6218398"/>
                <a:ext cx="3265990" cy="5997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36087" y="5871957"/>
            <a:ext cx="175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[X Y] = [</a:t>
            </a:r>
            <a:r>
              <a:rPr lang="en-US" dirty="0" smtClean="0">
                <a:solidFill>
                  <a:srgbClr val="00B050"/>
                </a:solidFill>
              </a:rPr>
              <a:t>59</a:t>
            </a:r>
            <a:r>
              <a:rPr lang="en-US" dirty="0" smtClean="0"/>
              <a:t> 167]</a:t>
            </a:r>
          </a:p>
          <a:p>
            <a:r>
              <a:rPr lang="en-US" dirty="0" smtClean="0"/>
              <a:t>Index = 252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615882" y="5899624"/>
            <a:ext cx="168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[X Y] = [</a:t>
            </a:r>
            <a:r>
              <a:rPr lang="en-US" dirty="0" smtClean="0">
                <a:solidFill>
                  <a:srgbClr val="00B050"/>
                </a:solidFill>
              </a:rPr>
              <a:t>99</a:t>
            </a:r>
            <a:r>
              <a:rPr lang="en-US" dirty="0" smtClean="0"/>
              <a:t> 167]</a:t>
            </a:r>
          </a:p>
          <a:p>
            <a:r>
              <a:rPr lang="en-US" dirty="0" smtClean="0"/>
              <a:t>Index = 252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43358" y="5353423"/>
            <a:ext cx="155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FT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4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Correction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Choose a Reference Image in k-space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/>
              </a:p>
              <a:p>
                <a:r>
                  <a:rPr lang="en-US" dirty="0" smtClean="0"/>
                  <a:t>Minimize the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2−</m:t>
                    </m:r>
                    <m:r>
                      <a:rPr lang="en-US" i="1" dirty="0" smtClean="0">
                        <a:latin typeface="Cambria Math" charset="0"/>
                      </a:rPr>
                      <m:t>𝑛𝑜𝑟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difference between phase shifted moving images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 smtClean="0"/>
                  <a:t> to </a:t>
                </a:r>
                <a:r>
                  <a:rPr lang="en-US" dirty="0" smtClean="0"/>
                  <a:t>improve temporal consistency.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sz="2400" dirty="0" smtClean="0">
                    <a:solidFill>
                      <a:schemeClr val="accent5"/>
                    </a:solidFill>
                  </a:rPr>
                  <a:t>for t = 1: no of frames.</a:t>
                </a:r>
                <a:endParaRPr lang="en-US" sz="2400" dirty="0">
                  <a:solidFill>
                    <a:schemeClr val="accent5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accent5"/>
                    </a:solidFill>
                  </a:rPr>
                  <a:t>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lim>
                        </m:limLow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||</m:t>
                        </m:r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5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−</m:t>
                        </m:r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𝑟𝑒𝑓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|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5"/>
                                </a:solidFill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chemeClr val="accent5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 smtClean="0">
                  <a:solidFill>
                    <a:schemeClr val="accent5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accent5"/>
                    </a:solidFill>
                  </a:rPr>
                  <a:t>  </a:t>
                </a:r>
                <a:r>
                  <a:rPr lang="en-US" sz="2400" dirty="0" smtClean="0">
                    <a:solidFill>
                      <a:schemeClr val="accent5"/>
                    </a:solidFill>
                  </a:rPr>
                  <a:t>end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5"/>
                  </a:solidFill>
                </a:endParaRPr>
              </a:p>
              <a:p>
                <a:r>
                  <a:rPr lang="en-US" sz="2600" dirty="0" smtClean="0"/>
                  <a:t>Use ‘</a:t>
                </a:r>
                <a:r>
                  <a:rPr lang="en-US" sz="2600" i="1" dirty="0" smtClean="0"/>
                  <a:t>r’s</a:t>
                </a:r>
                <a:r>
                  <a:rPr lang="en-US" sz="2600" dirty="0" smtClean="0"/>
                  <a:t> to correct k-space data and perform Compressed Sensing Reconstruction on motion corrected data.</a:t>
                </a:r>
                <a:r>
                  <a:rPr lang="en-US" dirty="0" smtClean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22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5542</TotalTime>
  <Words>540</Words>
  <Application>Microsoft Macintosh PowerPoint</Application>
  <PresentationFormat>Widescreen</PresentationFormat>
  <Paragraphs>127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Cambria Math</vt:lpstr>
      <vt:lpstr>Mangal</vt:lpstr>
      <vt:lpstr>Arial</vt:lpstr>
      <vt:lpstr>Office Theme</vt:lpstr>
      <vt:lpstr>Motion Corrected CS MRI</vt:lpstr>
      <vt:lpstr>Introduction</vt:lpstr>
      <vt:lpstr>More than 10 years ago …</vt:lpstr>
      <vt:lpstr>Undersampling</vt:lpstr>
      <vt:lpstr>Compressed Sensing</vt:lpstr>
      <vt:lpstr>Matrix Representation of CS-MRI</vt:lpstr>
      <vt:lpstr>Motion in MRI</vt:lpstr>
      <vt:lpstr>Phase Shift Property (very cool)</vt:lpstr>
      <vt:lpstr>Motion Correction</vt:lpstr>
      <vt:lpstr>Improve Accuracy using center of k-Space.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Corrected CS MRI</dc:title>
  <dc:creator>Gulam Mohammed Haras Jeelani</dc:creator>
  <cp:lastModifiedBy>Gulam Mohammed Haras Jeelani</cp:lastModifiedBy>
  <cp:revision>49</cp:revision>
  <dcterms:created xsi:type="dcterms:W3CDTF">2016-10-29T15:55:49Z</dcterms:created>
  <dcterms:modified xsi:type="dcterms:W3CDTF">2016-11-02T12:19:07Z</dcterms:modified>
</cp:coreProperties>
</file>